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79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24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0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58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89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98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73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52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3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25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01668-494E-47F4-8708-308D98CD726C}" type="datetimeFigureOut">
              <a:rPr lang="ru-RU" smtClean="0"/>
              <a:t>11.02.2025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20086-DB32-4C96-8A7B-99B8B1C66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10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promote.budget.gov.ru/public/minfin/selection/view/52ae53d4-358d-44dd-9583-5e246457bf8c?showBackButton=true&amp;competitionType=0" TargetMode="External"/><Relationship Id="rId3" Type="http://schemas.openxmlformats.org/officeDocument/2006/relationships/hyperlink" Target="https://promote.budget.gov.ru/public/minfin/selection/view/581c3c24-49cb-4026-9616-d965f18d3248?showBackButton=true&amp;competitionType=0" TargetMode="External"/><Relationship Id="rId7" Type="http://schemas.openxmlformats.org/officeDocument/2006/relationships/hyperlink" Target="https://promote.budget.gov.ru/public/minfin/selection/view/67032777-3680-4ef9-baad-190155581241?showBackButton=true&amp;competitionType=0" TargetMode="External"/><Relationship Id="rId2" Type="http://schemas.openxmlformats.org/officeDocument/2006/relationships/hyperlink" Target="https://promote.budget.gov.ru/public/minfin/selection/view/878563de-2dc8-414d-a4e9-2accd8f08a79?showBackButton=true&amp;competitionType=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omote.budget.gov.ru/public/minfin/selection/view/5afa6053-31bf-4f16-9f89-b624b733e079?showBackButton=true&amp;competitionType=0" TargetMode="External"/><Relationship Id="rId5" Type="http://schemas.openxmlformats.org/officeDocument/2006/relationships/hyperlink" Target="https://promote.budget.gov.ru/public/minfin/selection/view/016cc908-ee9f-44e5-bc01-058618015934?showBackButton=true&amp;competitionType=0" TargetMode="External"/><Relationship Id="rId4" Type="http://schemas.openxmlformats.org/officeDocument/2006/relationships/hyperlink" Target="https://promote.budget.gov.ru/public/minfin/selection/view/4e64ee93-6057-4c3a-a25c-ea54765f05cb?showBackButton=true&amp;competitionType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956440"/>
              </p:ext>
            </p:extLst>
          </p:nvPr>
        </p:nvGraphicFramePr>
        <p:xfrm>
          <a:off x="204272" y="102549"/>
          <a:ext cx="11828207" cy="6691357"/>
        </p:xfrm>
        <a:graphic>
          <a:graphicData uri="http://schemas.openxmlformats.org/drawingml/2006/table">
            <a:tbl>
              <a:tblPr firstRow="1" firstCol="1" bandRow="1"/>
              <a:tblGrid>
                <a:gridCol w="5534707">
                  <a:extLst>
                    <a:ext uri="{9D8B030D-6E8A-4147-A177-3AD203B41FA5}">
                      <a16:colId xmlns:a16="http://schemas.microsoft.com/office/drawing/2014/main" val="3926285223"/>
                    </a:ext>
                  </a:extLst>
                </a:gridCol>
                <a:gridCol w="6293500">
                  <a:extLst>
                    <a:ext uri="{9D8B030D-6E8A-4147-A177-3AD203B41FA5}">
                      <a16:colId xmlns:a16="http://schemas.microsoft.com/office/drawing/2014/main" val="3373630814"/>
                    </a:ext>
                  </a:extLst>
                </a:gridCol>
              </a:tblGrid>
              <a:tr h="538954">
                <a:tc>
                  <a:txBody>
                    <a:bodyPr/>
                    <a:lstStyle/>
                    <a:p>
                      <a:pPr marL="457200" algn="ctr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Наименование направления</a:t>
                      </a:r>
                    </a:p>
                  </a:txBody>
                  <a:tcPr marL="52843" marR="52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D4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fontAlgn="auto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Шифр отбора </a:t>
                      </a:r>
                      <a:b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(ссылка по Портал мер государственной финансовой поддержки)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D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955480"/>
                  </a:ext>
                </a:extLst>
              </a:tr>
              <a:tr h="949803"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 Осуществление мероприятий по </a:t>
                      </a:r>
                      <a:r>
                        <a:rPr lang="ru-RU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профилактике неинфекционных заболеваний, формированию здорового образа </a:t>
                      </a: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жизни и санитарно-гигиеническому просвещению населения  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en-US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25-013-10010-1-0012</a:t>
                      </a:r>
                      <a:endParaRPr lang="ru-RU" sz="13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2"/>
                        </a:rPr>
                        <a:t>https://promote.budget.gov.ru/public/minfin/selection/view/878563de-2dc8-414d-a4e9-2accd8f08a79?showBackButton=true&amp;competitionType=0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en-US" sz="11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301027"/>
                  </a:ext>
                </a:extLst>
              </a:tr>
              <a:tr h="824339"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 Осуществление </a:t>
                      </a:r>
                      <a:r>
                        <a:rPr lang="ru-RU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мероприятий по профилактике </a:t>
                      </a: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ВИЧ-инфекции и гепатитов  В и С 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400"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25-013-R2021-1-0014</a:t>
                      </a:r>
                      <a:endParaRPr lang="ru-RU" sz="13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3"/>
                        </a:rPr>
                        <a:t>https://promote.budget.gov.ru/public/minfin/selection/view/581c3c24-49cb-4026-9616-d965f18d3248?showBackButton=true&amp;competitionType=0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216953"/>
                  </a:ext>
                </a:extLst>
              </a:tr>
              <a:tr h="776301"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Проведение пропаганды донорства крови и ее компонентов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25-013-10050-1-0018</a:t>
                      </a:r>
                    </a:p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4"/>
                        </a:rPr>
                        <a:t>https://promote.budget.gov.ru/public/minfin/selection/view/4e64ee93-6057-4c3a-a25c-ea54765f05cb?showBackButton=true&amp;competitionType=0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892939"/>
                  </a:ext>
                </a:extLst>
              </a:tr>
              <a:tr h="867162"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 Осуществление профилактики отказов при рождении детей с нарушением развития 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25-013-10070-1-0013</a:t>
                      </a:r>
                    </a:p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5"/>
                        </a:rPr>
                        <a:t>https://promote.budget.gov.ru/public/minfin/selection/view/016cc908-ee9f-44e5-bc01-058618015934?showBackButton=true&amp;competitionType=0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290474"/>
                  </a:ext>
                </a:extLst>
              </a:tr>
              <a:tr h="1153223"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 Поддержка социально ориентированных некоммерческих организаций, осуществляющих деятельность в сфере охраны здоровья граждан, при оказании медицинскими организациями паллиативной медицинской помощи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25-013-10030-1-0017</a:t>
                      </a:r>
                    </a:p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6"/>
                        </a:rPr>
                        <a:t>https://promote.budget.gov.ru/public/minfin/selection/view/5afa6053-31bf-4f16-9f89-b624b733e079?showBackButton=true&amp;competitionType=0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324339"/>
                  </a:ext>
                </a:extLst>
              </a:tr>
              <a:tr h="805274"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 Информационная и консультационная поддержка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25-013-10060-1-0015</a:t>
                      </a:r>
                    </a:p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7"/>
                        </a:rPr>
                        <a:t>https://promote.budget.gov.ru/public/minfin/selection/view/67032777-3680-4ef9-baad-190155581241?showBackButton=true&amp;competitionType=0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806373"/>
                  </a:ext>
                </a:extLst>
              </a:tr>
              <a:tr h="776301"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 Организация и поддержка добровольчества (волонтерства)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ru-RU" sz="13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25-013-10090-1-0019</a:t>
                      </a:r>
                    </a:p>
                    <a:p>
                      <a:pPr marL="0" lvl="0" indent="0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8"/>
                        </a:rPr>
                        <a:t>https://promote.budget.gov.ru/public/minfin/selection/view/52ae53d4-358d-44dd-9583-5e246457bf8c?showBackButton=true&amp;competitionType=0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2843" marR="528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910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9153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Широкоэкранный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Травникова Дарья Александровна</dc:creator>
  <cp:lastModifiedBy>Травникова Дарья Александровна</cp:lastModifiedBy>
  <cp:revision>1</cp:revision>
  <dcterms:created xsi:type="dcterms:W3CDTF">2025-02-11T11:18:57Z</dcterms:created>
  <dcterms:modified xsi:type="dcterms:W3CDTF">2025-02-11T11:19:25Z</dcterms:modified>
</cp:coreProperties>
</file>